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0" r:id="rId3"/>
    <p:sldId id="278" r:id="rId4"/>
    <p:sldId id="279" r:id="rId5"/>
    <p:sldId id="259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</p:sldIdLst>
  <p:sldSz cx="10693400" cy="7562850"/>
  <p:notesSz cx="10693400" cy="756285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12" d="100"/>
          <a:sy n="112" d="100"/>
        </p:scale>
        <p:origin x="1640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50" y="6362"/>
            <a:ext cx="10679430" cy="7547609"/>
          </a:xfrm>
          <a:custGeom>
            <a:avLst/>
            <a:gdLst/>
            <a:ahLst/>
            <a:cxnLst/>
            <a:rect l="l" t="t" r="r" b="b"/>
            <a:pathLst>
              <a:path w="10679430" h="7547609">
                <a:moveTo>
                  <a:pt x="10679290" y="0"/>
                </a:moveTo>
                <a:lnTo>
                  <a:pt x="0" y="0"/>
                </a:lnTo>
                <a:lnTo>
                  <a:pt x="0" y="7547292"/>
                </a:lnTo>
                <a:lnTo>
                  <a:pt x="10679290" y="7547292"/>
                </a:lnTo>
                <a:lnTo>
                  <a:pt x="10679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350" y="6350"/>
            <a:ext cx="10685780" cy="7553959"/>
          </a:xfrm>
          <a:custGeom>
            <a:avLst/>
            <a:gdLst/>
            <a:ahLst/>
            <a:cxnLst/>
            <a:rect l="l" t="t" r="r" b="b"/>
            <a:pathLst>
              <a:path w="10685780" h="7553959">
                <a:moveTo>
                  <a:pt x="10685640" y="0"/>
                </a:moveTo>
                <a:lnTo>
                  <a:pt x="0" y="0"/>
                </a:lnTo>
                <a:lnTo>
                  <a:pt x="0" y="7553655"/>
                </a:lnTo>
                <a:lnTo>
                  <a:pt x="10685640" y="7553655"/>
                </a:lnTo>
                <a:lnTo>
                  <a:pt x="106856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1109" y="245338"/>
            <a:ext cx="10071181" cy="25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9/29/22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1299" y="6473355"/>
            <a:ext cx="3282801" cy="71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19455">
              <a:lnSpc>
                <a:spcPct val="100000"/>
              </a:lnSpc>
              <a:spcBef>
                <a:spcPts val="100"/>
              </a:spcBef>
            </a:pPr>
            <a:r>
              <a:rPr lang="ru-RU" sz="1500" dirty="0">
                <a:solidFill>
                  <a:srgbClr val="FFFFFF"/>
                </a:solidFill>
                <a:latin typeface="Times New Roman"/>
                <a:cs typeface="Times New Roman"/>
              </a:rPr>
              <a:t>Презентацию выполнил студент группы </a:t>
            </a:r>
            <a:r>
              <a:rPr lang="en-US" sz="1500" dirty="0">
                <a:solidFill>
                  <a:srgbClr val="FFFFFF"/>
                </a:solidFill>
                <a:latin typeface="Times New Roman"/>
                <a:cs typeface="Times New Roman"/>
              </a:rPr>
              <a:t>P3116</a:t>
            </a:r>
          </a:p>
          <a:p>
            <a:pPr marL="12700" marR="719455">
              <a:lnSpc>
                <a:spcPct val="100000"/>
              </a:lnSpc>
              <a:spcBef>
                <a:spcPts val="100"/>
              </a:spcBef>
            </a:pPr>
            <a:r>
              <a:rPr lang="ru-RU" sz="1500" dirty="0">
                <a:solidFill>
                  <a:srgbClr val="FFFFFF"/>
                </a:solidFill>
                <a:latin typeface="Times New Roman"/>
                <a:cs typeface="Times New Roman"/>
              </a:rPr>
              <a:t>Михаил </a:t>
            </a:r>
            <a:r>
              <a:rPr lang="ru-RU" sz="1500" dirty="0" err="1">
                <a:solidFill>
                  <a:srgbClr val="FFFFFF"/>
                </a:solidFill>
                <a:latin typeface="Times New Roman"/>
                <a:cs typeface="Times New Roman"/>
              </a:rPr>
              <a:t>Билошицкий</a:t>
            </a:r>
            <a:endParaRPr lang="ru-RU" sz="1500" dirty="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98034" y="245338"/>
            <a:ext cx="38290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202</a:t>
            </a:r>
            <a:r>
              <a:rPr lang="ru-RU"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11108" y="245338"/>
            <a:ext cx="3663991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-30" dirty="0"/>
              <a:t>наука и техника в истории цивилизации</a:t>
            </a:r>
            <a:endParaRPr spc="-30" dirty="0"/>
          </a:p>
        </p:txBody>
      </p:sp>
      <p:sp>
        <p:nvSpPr>
          <p:cNvPr id="6" name="object 6"/>
          <p:cNvSpPr txBox="1"/>
          <p:nvPr/>
        </p:nvSpPr>
        <p:spPr>
          <a:xfrm>
            <a:off x="311108" y="2409825"/>
            <a:ext cx="5568991" cy="13054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200" b="1" spc="-5" dirty="0">
                <a:solidFill>
                  <a:srgbClr val="FFFFFF"/>
                </a:solidFill>
                <a:latin typeface="Verdana"/>
                <a:cs typeface="Verdana"/>
              </a:rPr>
              <a:t>Мегалитические сооружения</a:t>
            </a:r>
            <a:endParaRPr sz="4200" dirty="0">
              <a:latin typeface="Verdana"/>
              <a:cs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50"/>
            <a:ext cx="10692130" cy="7553959"/>
          </a:xfrm>
          <a:custGeom>
            <a:avLst/>
            <a:gdLst/>
            <a:ahLst/>
            <a:cxnLst/>
            <a:rect l="l" t="t" r="r" b="b"/>
            <a:pathLst>
              <a:path w="10692130" h="7553959">
                <a:moveTo>
                  <a:pt x="10692003" y="0"/>
                </a:moveTo>
                <a:lnTo>
                  <a:pt x="0" y="0"/>
                </a:lnTo>
                <a:lnTo>
                  <a:pt x="0" y="7553655"/>
                </a:lnTo>
                <a:lnTo>
                  <a:pt x="10692003" y="7553655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62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3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299" y="24535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20297" y="245356"/>
            <a:ext cx="5600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россия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6002" y="840006"/>
            <a:ext cx="3239998" cy="25199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989" y="3780002"/>
            <a:ext cx="3239998" cy="25200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28002" y="3780002"/>
            <a:ext cx="3240011" cy="252001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4000-3000 д.н.э</a:t>
            </a:r>
            <a:endParaRPr sz="12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350" y="-104775"/>
            <a:ext cx="10685780" cy="7553959"/>
            <a:chOff x="6350" y="0"/>
            <a:chExt cx="10685780" cy="7553959"/>
          </a:xfrm>
        </p:grpSpPr>
        <p:sp>
          <p:nvSpPr>
            <p:cNvPr id="3" name="object 3"/>
            <p:cNvSpPr/>
            <p:nvPr/>
          </p:nvSpPr>
          <p:spPr>
            <a:xfrm>
              <a:off x="6350" y="0"/>
              <a:ext cx="10685780" cy="7553959"/>
            </a:xfrm>
            <a:custGeom>
              <a:avLst/>
              <a:gdLst/>
              <a:ahLst/>
              <a:cxnLst/>
              <a:rect l="l" t="t" r="r" b="b"/>
              <a:pathLst>
                <a:path w="10685780" h="7553959">
                  <a:moveTo>
                    <a:pt x="0" y="7553655"/>
                  </a:moveTo>
                  <a:lnTo>
                    <a:pt x="10685653" y="7553655"/>
                  </a:lnTo>
                </a:path>
                <a:path w="10685780" h="7553959">
                  <a:moveTo>
                    <a:pt x="0" y="0"/>
                  </a:moveTo>
                  <a:lnTo>
                    <a:pt x="0" y="755365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0961" y="3689360"/>
              <a:ext cx="3239998" cy="25199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002" y="840006"/>
              <a:ext cx="3239998" cy="25199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8002" y="3813009"/>
              <a:ext cx="3240011" cy="2453995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4000-3000 д.н.э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299" y="24535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20488" y="262691"/>
            <a:ext cx="5600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россия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69386" y="6414889"/>
            <a:ext cx="579755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mbria"/>
                <a:cs typeface="Cambria"/>
              </a:rPr>
              <a:t>×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отличаются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небольшими</a:t>
            </a:r>
            <a:r>
              <a:rPr sz="1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акцентами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45" dirty="0">
                <a:solidFill>
                  <a:srgbClr val="FFFFFF"/>
                </a:solidFill>
                <a:latin typeface="Times New Roman"/>
                <a:cs typeface="Times New Roman"/>
              </a:rPr>
              <a:t>ввиде</a:t>
            </a:r>
            <a:r>
              <a:rPr sz="15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окошек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от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5" dirty="0" err="1">
                <a:solidFill>
                  <a:srgbClr val="FFFFFF"/>
                </a:solidFill>
                <a:latin typeface="Times New Roman"/>
                <a:cs typeface="Times New Roman"/>
              </a:rPr>
              <a:t>других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ru-RU"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мегалитов</a:t>
            </a:r>
            <a:endParaRPr sz="1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36180" y="245356"/>
            <a:ext cx="7448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германия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989" y="900005"/>
            <a:ext cx="3239998" cy="24599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002" y="900005"/>
            <a:ext cx="3239998" cy="24599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28002" y="900005"/>
            <a:ext cx="3240011" cy="24599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23989" y="3564001"/>
            <a:ext cx="3239998" cy="231599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726002" y="3564007"/>
            <a:ext cx="3239998" cy="23159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22505" y="3564006"/>
            <a:ext cx="3240011" cy="23159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11299" y="24535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2000-1500 д.н.э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69267" y="6930927"/>
            <a:ext cx="799655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0" dirty="0">
                <a:solidFill>
                  <a:srgbClr val="FFFFFF"/>
                </a:solidFill>
                <a:latin typeface="Cambria"/>
                <a:cs typeface="Cambria"/>
              </a:rPr>
              <a:t>×</a:t>
            </a: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европейских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35" dirty="0" err="1">
                <a:solidFill>
                  <a:srgbClr val="FFFFFF"/>
                </a:solidFill>
                <a:latin typeface="Times New Roman"/>
                <a:cs typeface="Times New Roman"/>
              </a:rPr>
              <a:t>странах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ru-RU"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имеют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45" dirty="0">
                <a:solidFill>
                  <a:srgbClr val="FFFFFF"/>
                </a:solidFill>
                <a:latin typeface="Times New Roman"/>
                <a:cs typeface="Times New Roman"/>
              </a:rPr>
              <a:t>схожую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конструкцию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и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Times New Roman"/>
                <a:cs typeface="Times New Roman"/>
              </a:rPr>
              <a:t>приблизительно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равную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величину</a:t>
            </a:r>
            <a:endParaRPr sz="1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999" y="1020004"/>
            <a:ext cx="3239988" cy="2159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3999" y="4384230"/>
            <a:ext cx="3239988" cy="21515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27900" y="721519"/>
            <a:ext cx="2839402" cy="61198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100" y="6616410"/>
            <a:ext cx="196850" cy="632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3000 д.н.э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1230" y="24535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26A451CC-B35A-4162-B34D-6C14BB4E1D12}"/>
              </a:ext>
            </a:extLst>
          </p:cNvPr>
          <p:cNvSpPr txBox="1"/>
          <p:nvPr/>
        </p:nvSpPr>
        <p:spPr>
          <a:xfrm>
            <a:off x="9637315" y="245356"/>
            <a:ext cx="7448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германия</a:t>
            </a:r>
            <a:endParaRPr sz="1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350"/>
            <a:ext cx="10692130" cy="7553959"/>
          </a:xfrm>
          <a:custGeom>
            <a:avLst/>
            <a:gdLst/>
            <a:ahLst/>
            <a:cxnLst/>
            <a:rect l="l" t="t" r="r" b="b"/>
            <a:pathLst>
              <a:path w="10692130" h="7553959">
                <a:moveTo>
                  <a:pt x="10692003" y="0"/>
                </a:moveTo>
                <a:lnTo>
                  <a:pt x="0" y="0"/>
                </a:lnTo>
                <a:lnTo>
                  <a:pt x="0" y="7553655"/>
                </a:lnTo>
                <a:lnTo>
                  <a:pt x="10692003" y="7553655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62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3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830959" y="245356"/>
            <a:ext cx="5499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англия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299" y="1045627"/>
            <a:ext cx="3239988" cy="21895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85849" y="3781425"/>
            <a:ext cx="3357417" cy="27432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68364" y="809624"/>
            <a:ext cx="3392388" cy="253280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100" y="6616410"/>
            <a:ext cx="196850" cy="632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3000 д.н.э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299" y="24535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1026" name="Picture 2" descr="Стоунхендж — Википедия">
            <a:extLst>
              <a:ext uri="{FF2B5EF4-FFF2-40B4-BE49-F238E27FC236}">
                <a16:creationId xmlns:a16="http://schemas.microsoft.com/office/drawing/2014/main" id="{5CF68D80-8CAD-4B26-820D-FF579F38D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65" y="3688235"/>
            <a:ext cx="3239988" cy="242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10">
            <a:extLst>
              <a:ext uri="{FF2B5EF4-FFF2-40B4-BE49-F238E27FC236}">
                <a16:creationId xmlns:a16="http://schemas.microsoft.com/office/drawing/2014/main" id="{80B81F26-4831-4A9D-ABD7-AE26DC74067F}"/>
              </a:ext>
            </a:extLst>
          </p:cNvPr>
          <p:cNvSpPr txBox="1"/>
          <p:nvPr/>
        </p:nvSpPr>
        <p:spPr>
          <a:xfrm>
            <a:off x="304865" y="6186788"/>
            <a:ext cx="5098920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500" spc="-55" dirty="0">
                <a:solidFill>
                  <a:srgbClr val="FFFFFF"/>
                </a:solidFill>
                <a:latin typeface="Cambria"/>
                <a:cs typeface="Cambria"/>
              </a:rPr>
              <a:t>×</a:t>
            </a:r>
            <a:r>
              <a:rPr lang="ru-RU" sz="1500" dirty="0" err="1">
                <a:solidFill>
                  <a:schemeClr val="bg1"/>
                </a:solidFill>
                <a:latin typeface="Times New Roman"/>
                <a:cs typeface="Times New Roman"/>
              </a:rPr>
              <a:t>стоунхэндж</a:t>
            </a:r>
            <a:r>
              <a:rPr lang="ru-RU" sz="1500" dirty="0">
                <a:solidFill>
                  <a:schemeClr val="bg1"/>
                </a:solidFill>
                <a:latin typeface="Times New Roman"/>
                <a:cs typeface="Times New Roman"/>
              </a:rPr>
              <a:t> - внесённое в список Всемирного наследия каменное мегалитическое сооружение в графстве Уилтшир.</a:t>
            </a:r>
            <a:endParaRPr sz="15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46505" y="245356"/>
            <a:ext cx="7346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франция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9414" y="1190625"/>
            <a:ext cx="3239988" cy="24299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1201" y="1190625"/>
            <a:ext cx="3239999" cy="24291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3700" y="4051749"/>
            <a:ext cx="9745699" cy="271413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4000-3000 д.н.э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299" y="24535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989" y="840006"/>
            <a:ext cx="5022011" cy="25199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06002" y="4200005"/>
            <a:ext cx="3239998" cy="25199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28002" y="4245012"/>
            <a:ext cx="3239998" cy="24299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3000-2000 д.н.э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46469" y="245292"/>
            <a:ext cx="7346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франция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1207" y="245292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67099" y="245356"/>
            <a:ext cx="13138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ближний</a:t>
            </a:r>
            <a:r>
              <a:rPr sz="15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восток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989" y="1680007"/>
            <a:ext cx="3239998" cy="25199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002" y="1680006"/>
            <a:ext cx="3239998" cy="25199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28002" y="1680006"/>
            <a:ext cx="3240011" cy="25199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137" y="4506992"/>
            <a:ext cx="3103702" cy="224590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78501" y="4506992"/>
            <a:ext cx="3240011" cy="24085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3000-2000 д.н.э</a:t>
            </a:r>
            <a:endParaRPr sz="12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1299" y="24535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950" y="1190625"/>
            <a:ext cx="3239998" cy="2519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1055" y="1190624"/>
            <a:ext cx="3240011" cy="25199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67251" y="245423"/>
            <a:ext cx="13138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ближний</a:t>
            </a:r>
            <a:r>
              <a:rPr sz="15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восток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1490" y="245423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3000-2000 д.н.э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2130" cy="7560309"/>
            <a:chOff x="0" y="0"/>
            <a:chExt cx="10692130" cy="7560309"/>
          </a:xfrm>
        </p:grpSpPr>
        <p:sp>
          <p:nvSpPr>
            <p:cNvPr id="3" name="object 3"/>
            <p:cNvSpPr/>
            <p:nvPr/>
          </p:nvSpPr>
          <p:spPr>
            <a:xfrm>
              <a:off x="6350" y="0"/>
              <a:ext cx="10685780" cy="7553959"/>
            </a:xfrm>
            <a:custGeom>
              <a:avLst/>
              <a:gdLst/>
              <a:ahLst/>
              <a:cxnLst/>
              <a:rect l="l" t="t" r="r" b="b"/>
              <a:pathLst>
                <a:path w="10685780" h="7553959">
                  <a:moveTo>
                    <a:pt x="0" y="7553655"/>
                  </a:moveTo>
                  <a:lnTo>
                    <a:pt x="10685653" y="7553655"/>
                  </a:lnTo>
                </a:path>
                <a:path w="10685780" h="7553959">
                  <a:moveTo>
                    <a:pt x="0" y="0"/>
                  </a:moveTo>
                  <a:lnTo>
                    <a:pt x="0" y="755365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989" y="840006"/>
              <a:ext cx="3239998" cy="25199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989" y="4200005"/>
              <a:ext cx="3239998" cy="25199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6002" y="4200005"/>
              <a:ext cx="3239998" cy="25199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28002" y="4200004"/>
              <a:ext cx="3239998" cy="25199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26002" y="840006"/>
              <a:ext cx="3239998" cy="251999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8002" y="840006"/>
              <a:ext cx="3240011" cy="251999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920552" y="245336"/>
            <a:ext cx="46100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корея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230" y="24535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100" y="6616410"/>
            <a:ext cx="196850" cy="632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1000 д.н.э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992"/>
                </a:lnTo>
                <a:lnTo>
                  <a:pt x="10692003" y="7559992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1299" y="1613522"/>
            <a:ext cx="6673215" cy="11336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ru-RU" sz="1800" spc="-5" dirty="0" err="1">
                <a:solidFill>
                  <a:srgbClr val="FFFFFF"/>
                </a:solidFill>
                <a:latin typeface="Verdana"/>
                <a:cs typeface="Verdana"/>
              </a:rPr>
              <a:t>Мегали́ты</a:t>
            </a:r>
            <a:r>
              <a:rPr lang="ru-RU" sz="1800" spc="-5" dirty="0">
                <a:solidFill>
                  <a:srgbClr val="FFFFFF"/>
                </a:solidFill>
                <a:latin typeface="Verdana"/>
                <a:cs typeface="Verdana"/>
              </a:rPr>
              <a:t> — сооружения из огромных каменных глыб, характерные в основном для финального неолита </a:t>
            </a:r>
          </a:p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lang="ru-RU" sz="1800" spc="-5" dirty="0">
                <a:solidFill>
                  <a:srgbClr val="FFFFFF"/>
                </a:solidFill>
                <a:latin typeface="Verdana"/>
                <a:cs typeface="Verdana"/>
              </a:rPr>
              <a:t>и энеолита (IV—III тыс. до н. э. в Европе, либо позднее в Азии и Африке).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51700" y="3476625"/>
            <a:ext cx="2740156" cy="3875992"/>
          </a:xfrm>
          <a:prstGeom prst="rect">
            <a:avLst/>
          </a:prstGeom>
        </p:spPr>
      </p:pic>
      <p:pic>
        <p:nvPicPr>
          <p:cNvPr id="9" name="Picture 2" descr="Стоунхендж — Википедия">
            <a:extLst>
              <a:ext uri="{FF2B5EF4-FFF2-40B4-BE49-F238E27FC236}">
                <a16:creationId xmlns:a16="http://schemas.microsoft.com/office/drawing/2014/main" id="{25FF5EC9-DA66-4628-9368-AC5A8BEF5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52" y="3629025"/>
            <a:ext cx="4483936" cy="336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90962" y="245356"/>
            <a:ext cx="59055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япония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950" y="2257425"/>
            <a:ext cx="3239998" cy="251999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23100" y="2257425"/>
            <a:ext cx="3240011" cy="25199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100" y="6616410"/>
            <a:ext cx="196850" cy="632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1000 д.н.э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299" y="245298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8525" y="1019621"/>
            <a:ext cx="7463790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5" dirty="0">
                <a:solidFill>
                  <a:srgbClr val="FFFFFF"/>
                </a:solidFill>
                <a:latin typeface="Cambria"/>
                <a:cs typeface="Cambria"/>
              </a:rPr>
              <a:t>×</a:t>
            </a:r>
            <a:r>
              <a:rPr sz="1500" spc="-55" dirty="0">
                <a:solidFill>
                  <a:srgbClr val="FFFFFF"/>
                </a:solidFill>
                <a:latin typeface="Times New Roman"/>
                <a:cs typeface="Times New Roman"/>
              </a:rPr>
              <a:t>даже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70" dirty="0">
                <a:solidFill>
                  <a:srgbClr val="FFFFFF"/>
                </a:solidFill>
                <a:latin typeface="Times New Roman"/>
                <a:cs typeface="Times New Roman"/>
              </a:rPr>
              <a:t>в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45" dirty="0">
                <a:solidFill>
                  <a:srgbClr val="FFFFFF"/>
                </a:solidFill>
                <a:latin typeface="Times New Roman"/>
                <a:cs typeface="Times New Roman"/>
              </a:rPr>
              <a:t>азиатских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35" dirty="0" err="1">
                <a:solidFill>
                  <a:srgbClr val="FFFFFF"/>
                </a:solidFill>
                <a:latin typeface="Times New Roman"/>
                <a:cs typeface="Times New Roman"/>
              </a:rPr>
              <a:t>странах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ru-RU"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не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слишком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Times New Roman"/>
                <a:cs typeface="Times New Roman"/>
              </a:rPr>
              <a:t>сильно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отличаются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от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европейских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моделей</a:t>
            </a:r>
            <a:endParaRPr sz="15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77282" y="245356"/>
            <a:ext cx="5035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индия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989" y="1260005"/>
            <a:ext cx="3239998" cy="25199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8002" y="1260005"/>
            <a:ext cx="3240011" cy="251999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64001" y="4200016"/>
            <a:ext cx="6803999" cy="3035998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11299" y="245284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4000-2000 д.н.э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692130" cy="7560309"/>
            <a:chOff x="0" y="0"/>
            <a:chExt cx="10692130" cy="7560309"/>
          </a:xfrm>
        </p:grpSpPr>
        <p:sp>
          <p:nvSpPr>
            <p:cNvPr id="3" name="object 3"/>
            <p:cNvSpPr/>
            <p:nvPr/>
          </p:nvSpPr>
          <p:spPr>
            <a:xfrm>
              <a:off x="6350" y="0"/>
              <a:ext cx="10685780" cy="7553959"/>
            </a:xfrm>
            <a:custGeom>
              <a:avLst/>
              <a:gdLst/>
              <a:ahLst/>
              <a:cxnLst/>
              <a:rect l="l" t="t" r="r" b="b"/>
              <a:pathLst>
                <a:path w="10685780" h="7553959">
                  <a:moveTo>
                    <a:pt x="0" y="7553655"/>
                  </a:moveTo>
                  <a:lnTo>
                    <a:pt x="10685653" y="7553655"/>
                  </a:lnTo>
                </a:path>
                <a:path w="10685780" h="7553959">
                  <a:moveTo>
                    <a:pt x="0" y="0"/>
                  </a:moveTo>
                  <a:lnTo>
                    <a:pt x="0" y="7553655"/>
                  </a:lnTo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989" y="2520005"/>
              <a:ext cx="3239998" cy="25200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26002" y="2520005"/>
              <a:ext cx="3239998" cy="2520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8002" y="2520005"/>
              <a:ext cx="3240011" cy="252000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877257" y="245316"/>
            <a:ext cx="5035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индия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299" y="24531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4000-2000 д.н.э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5848" y="245356"/>
            <a:ext cx="6546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solidFill>
                  <a:srgbClr val="FFFFFF"/>
                </a:solidFill>
                <a:latin typeface="Times New Roman"/>
                <a:cs typeface="Times New Roman"/>
              </a:rPr>
              <a:t>америка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989" y="2520005"/>
            <a:ext cx="3239998" cy="2519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002" y="2520005"/>
            <a:ext cx="3239998" cy="25199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28002" y="2520005"/>
            <a:ext cx="3240011" cy="2520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11230" y="24535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00" y="6616410"/>
            <a:ext cx="196850" cy="63246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1000 д.н.э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2">
            <a:extLst>
              <a:ext uri="{FF2B5EF4-FFF2-40B4-BE49-F238E27FC236}">
                <a16:creationId xmlns:a16="http://schemas.microsoft.com/office/drawing/2014/main" id="{5ACFA09C-4149-407B-BDE9-E55F0CAD81B5}"/>
              </a:ext>
            </a:extLst>
          </p:cNvPr>
          <p:cNvSpPr txBox="1"/>
          <p:nvPr/>
        </p:nvSpPr>
        <p:spPr>
          <a:xfrm>
            <a:off x="3116300" y="3400425"/>
            <a:ext cx="44608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spc="-50" dirty="0">
                <a:solidFill>
                  <a:srgbClr val="FFFFFF"/>
                </a:solidFill>
                <a:latin typeface="Times New Roman"/>
                <a:cs typeface="Times New Roman"/>
              </a:rPr>
              <a:t>Спасибо за внимание</a:t>
            </a:r>
            <a:endParaRPr sz="36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09877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BBEA7489-3F82-4BBF-ADA7-166E76F24166}"/>
              </a:ext>
            </a:extLst>
          </p:cNvPr>
          <p:cNvSpPr txBox="1"/>
          <p:nvPr/>
        </p:nvSpPr>
        <p:spPr>
          <a:xfrm>
            <a:off x="311353" y="245356"/>
            <a:ext cx="351134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типы мегалитов</a:t>
            </a:r>
            <a:endParaRPr sz="2800" dirty="0">
              <a:latin typeface="Times New Roman"/>
              <a:cs typeface="Times New Roman"/>
            </a:endParaRPr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19922E6-72E2-44AC-97EA-94137576C7FC}"/>
              </a:ext>
            </a:extLst>
          </p:cNvPr>
          <p:cNvSpPr txBox="1"/>
          <p:nvPr/>
        </p:nvSpPr>
        <p:spPr>
          <a:xfrm>
            <a:off x="1457642" y="3018155"/>
            <a:ext cx="75628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дольмен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1905B8A-78D3-4AB3-A87F-F826EE81F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4" y="1101640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3A63D02-7E7B-418E-ADC5-F6971D116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902" y="1067378"/>
            <a:ext cx="2866457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4">
            <a:extLst>
              <a:ext uri="{FF2B5EF4-FFF2-40B4-BE49-F238E27FC236}">
                <a16:creationId xmlns:a16="http://schemas.microsoft.com/office/drawing/2014/main" id="{8D0E0DBA-92C5-4BB7-8F80-E7EC19EE168B}"/>
              </a:ext>
            </a:extLst>
          </p:cNvPr>
          <p:cNvSpPr txBox="1"/>
          <p:nvPr/>
        </p:nvSpPr>
        <p:spPr>
          <a:xfrm>
            <a:off x="4737100" y="3020155"/>
            <a:ext cx="1335913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каменный ящик</a:t>
            </a:r>
            <a:endParaRPr lang="ru-RU" sz="1500" dirty="0">
              <a:latin typeface="Times New Roman"/>
              <a:cs typeface="Times New Roman"/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16AAA17C-DC2E-4AB8-BBA9-76236EA59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5173" y="914978"/>
            <a:ext cx="27432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4">
            <a:extLst>
              <a:ext uri="{FF2B5EF4-FFF2-40B4-BE49-F238E27FC236}">
                <a16:creationId xmlns:a16="http://schemas.microsoft.com/office/drawing/2014/main" id="{1AB5BAAA-6415-4104-B940-972080C6B1A6}"/>
              </a:ext>
            </a:extLst>
          </p:cNvPr>
          <p:cNvSpPr txBox="1"/>
          <p:nvPr/>
        </p:nvSpPr>
        <p:spPr>
          <a:xfrm>
            <a:off x="7928229" y="3018155"/>
            <a:ext cx="1685671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коридорная гробница</a:t>
            </a:r>
            <a:endParaRPr lang="ru-RU" sz="1500" dirty="0">
              <a:latin typeface="Times New Roman"/>
              <a:cs typeface="Times New Roman"/>
            </a:endParaRP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48D67B34-7C6A-4F56-9A50-3AD80757B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0" y="3695411"/>
            <a:ext cx="3010649" cy="2000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bject 4">
            <a:extLst>
              <a:ext uri="{FF2B5EF4-FFF2-40B4-BE49-F238E27FC236}">
                <a16:creationId xmlns:a16="http://schemas.microsoft.com/office/drawing/2014/main" id="{B332DD94-10C9-44A6-BDD0-A3CDD74BBC9C}"/>
              </a:ext>
            </a:extLst>
          </p:cNvPr>
          <p:cNvSpPr txBox="1"/>
          <p:nvPr/>
        </p:nvSpPr>
        <p:spPr>
          <a:xfrm>
            <a:off x="1688883" y="6008010"/>
            <a:ext cx="75628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кромлех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C2DC2505-55E9-48BB-A956-48F53AEBB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807" y="3740149"/>
            <a:ext cx="3048000" cy="191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4">
            <a:extLst>
              <a:ext uri="{FF2B5EF4-FFF2-40B4-BE49-F238E27FC236}">
                <a16:creationId xmlns:a16="http://schemas.microsoft.com/office/drawing/2014/main" id="{6FA5AC7D-D7F3-4F20-A205-BE4C4E1DEF9E}"/>
              </a:ext>
            </a:extLst>
          </p:cNvPr>
          <p:cNvSpPr txBox="1"/>
          <p:nvPr/>
        </p:nvSpPr>
        <p:spPr>
          <a:xfrm>
            <a:off x="6946900" y="6006009"/>
            <a:ext cx="75628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менгир</a:t>
            </a:r>
            <a:endParaRPr sz="1500" dirty="0">
              <a:latin typeface="Times New Roman"/>
              <a:cs typeface="Times New Roman"/>
            </a:endParaRPr>
          </a:p>
        </p:txBody>
      </p:sp>
      <p:pic>
        <p:nvPicPr>
          <p:cNvPr id="3086" name="Picture 14" descr="Менгир — Википедия">
            <a:extLst>
              <a:ext uri="{FF2B5EF4-FFF2-40B4-BE49-F238E27FC236}">
                <a16:creationId xmlns:a16="http://schemas.microsoft.com/office/drawing/2014/main" id="{3D3DF32A-AA79-4578-9219-6F75D625E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100" y="3638838"/>
            <a:ext cx="154480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42188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4">
            <a:extLst>
              <a:ext uri="{FF2B5EF4-FFF2-40B4-BE49-F238E27FC236}">
                <a16:creationId xmlns:a16="http://schemas.microsoft.com/office/drawing/2014/main" id="{A336C24E-0999-4F4F-851D-764D01C747E0}"/>
              </a:ext>
            </a:extLst>
          </p:cNvPr>
          <p:cNvSpPr txBox="1"/>
          <p:nvPr/>
        </p:nvSpPr>
        <p:spPr>
          <a:xfrm>
            <a:off x="311353" y="245356"/>
            <a:ext cx="351134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800" spc="-50" dirty="0">
                <a:solidFill>
                  <a:srgbClr val="FFFFFF"/>
                </a:solidFill>
                <a:latin typeface="Times New Roman"/>
                <a:cs typeface="Times New Roman"/>
              </a:rPr>
              <a:t>назначения мегалитов</a:t>
            </a:r>
            <a:endParaRPr sz="2800" dirty="0">
              <a:latin typeface="Times New Roman"/>
              <a:cs typeface="Times New Roman"/>
            </a:endParaRPr>
          </a:p>
        </p:txBody>
      </p:sp>
      <p:pic>
        <p:nvPicPr>
          <p:cNvPr id="6" name="object 6">
            <a:extLst>
              <a:ext uri="{FF2B5EF4-FFF2-40B4-BE49-F238E27FC236}">
                <a16:creationId xmlns:a16="http://schemas.microsoft.com/office/drawing/2014/main" id="{4BD62D7C-A1FE-48E6-8FEB-1DFE4622875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4700" y="4927173"/>
            <a:ext cx="2298700" cy="2634398"/>
          </a:xfrm>
          <a:prstGeom prst="rect">
            <a:avLst/>
          </a:prstGeom>
        </p:spPr>
      </p:pic>
      <p:sp>
        <p:nvSpPr>
          <p:cNvPr id="5" name="object 5">
            <a:extLst>
              <a:ext uri="{FF2B5EF4-FFF2-40B4-BE49-F238E27FC236}">
                <a16:creationId xmlns:a16="http://schemas.microsoft.com/office/drawing/2014/main" id="{833EC93E-9069-4CF8-833C-B06727179CEE}"/>
              </a:ext>
            </a:extLst>
          </p:cNvPr>
          <p:cNvSpPr txBox="1"/>
          <p:nvPr/>
        </p:nvSpPr>
        <p:spPr>
          <a:xfrm>
            <a:off x="311353" y="962025"/>
            <a:ext cx="8159547" cy="47731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2560" algn="just">
              <a:lnSpc>
                <a:spcPct val="100000"/>
              </a:lnSpc>
              <a:spcBef>
                <a:spcPts val="100"/>
              </a:spcBef>
            </a:pPr>
            <a:r>
              <a:rPr lang="ru-RU" spc="-5" dirty="0">
                <a:solidFill>
                  <a:srgbClr val="FFFFFF"/>
                </a:solidFill>
                <a:latin typeface="Verdana"/>
                <a:cs typeface="Verdana"/>
              </a:rPr>
              <a:t>Назначение мегалитов первой категории не всегда можно точно установить. Но в большей части они служили для погребений или были связаны с погребальным культом, культом камня, культом возрождения. Многие выполняли </a:t>
            </a:r>
            <a:r>
              <a:rPr lang="ru-RU" spc="-5" dirty="0" err="1">
                <a:solidFill>
                  <a:srgbClr val="FFFFFF"/>
                </a:solidFill>
                <a:latin typeface="Verdana"/>
                <a:cs typeface="Verdana"/>
              </a:rPr>
              <a:t>храмово</a:t>
            </a:r>
            <a:r>
              <a:rPr lang="ru-RU" spc="-5" dirty="0">
                <a:solidFill>
                  <a:srgbClr val="FFFFFF"/>
                </a:solidFill>
                <a:latin typeface="Verdana"/>
                <a:cs typeface="Verdana"/>
              </a:rPr>
              <a:t>-церемониальные функции. Для части памятников установлено или предполагается использование в качестве обсерваторий, где наблюдались и ритуально обыгрывались важнейшие астрономические события, такие как солнцестояние, равноденствие и другие.</a:t>
            </a:r>
          </a:p>
          <a:p>
            <a:pPr marL="12700" marR="162560" algn="just">
              <a:lnSpc>
                <a:spcPct val="100000"/>
              </a:lnSpc>
              <a:spcBef>
                <a:spcPts val="100"/>
              </a:spcBef>
            </a:pPr>
            <a:endParaRPr lang="ru-RU" spc="-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162560" algn="just">
              <a:lnSpc>
                <a:spcPct val="100000"/>
              </a:lnSpc>
              <a:spcBef>
                <a:spcPts val="100"/>
              </a:spcBef>
            </a:pPr>
            <a:r>
              <a:rPr lang="ru-RU" spc="-5" dirty="0">
                <a:solidFill>
                  <a:srgbClr val="FFFFFF"/>
                </a:solidFill>
                <a:latin typeface="Verdana"/>
                <a:cs typeface="Verdana"/>
              </a:rPr>
              <a:t>Некоторые мегалиты могли быть межевыми знаками и другими ориентирами, а также загонами для скота или остатками заграждений другого назначения.</a:t>
            </a:r>
          </a:p>
          <a:p>
            <a:pPr marL="12700" marR="162560" algn="just">
              <a:lnSpc>
                <a:spcPct val="100000"/>
              </a:lnSpc>
              <a:spcBef>
                <a:spcPts val="100"/>
              </a:spcBef>
            </a:pPr>
            <a:endParaRPr lang="ru-RU" spc="-5" dirty="0">
              <a:solidFill>
                <a:srgbClr val="FFFFFF"/>
              </a:solidFill>
              <a:latin typeface="Verdana"/>
              <a:cs typeface="Verdana"/>
            </a:endParaRPr>
          </a:p>
          <a:p>
            <a:pPr marL="12700" marR="162560" algn="just">
              <a:lnSpc>
                <a:spcPct val="100000"/>
              </a:lnSpc>
              <a:spcBef>
                <a:spcPts val="100"/>
              </a:spcBef>
            </a:pPr>
            <a:r>
              <a:rPr lang="ru-RU" spc="-5" dirty="0">
                <a:solidFill>
                  <a:srgbClr val="FFFFFF"/>
                </a:solidFill>
                <a:latin typeface="Verdana"/>
                <a:cs typeface="Verdana"/>
              </a:rPr>
              <a:t>Возведение мегалитических сооружений представляло для первобытной техники сложнейшую задачу и требовало объединения больших масс людей, что способствовало консолидации общества и усложнению социальных отношений.</a:t>
            </a:r>
            <a:endParaRPr lang="ru-RU" sz="1800" dirty="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2670452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34" y="15546"/>
            <a:ext cx="10692130" cy="7553959"/>
          </a:xfrm>
          <a:custGeom>
            <a:avLst/>
            <a:gdLst/>
            <a:ahLst/>
            <a:cxnLst/>
            <a:rect l="l" t="t" r="r" b="b"/>
            <a:pathLst>
              <a:path w="10692130" h="7553959">
                <a:moveTo>
                  <a:pt x="10692003" y="0"/>
                </a:moveTo>
                <a:lnTo>
                  <a:pt x="0" y="0"/>
                </a:lnTo>
                <a:lnTo>
                  <a:pt x="0" y="7553655"/>
                </a:lnTo>
                <a:lnTo>
                  <a:pt x="10692003" y="7553655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350"/>
            <a:ext cx="10692130" cy="0"/>
          </a:xfrm>
          <a:custGeom>
            <a:avLst/>
            <a:gdLst/>
            <a:ahLst/>
            <a:cxnLst/>
            <a:rect l="l" t="t" r="r" b="b"/>
            <a:pathLst>
              <a:path w="10692130">
                <a:moveTo>
                  <a:pt x="10692003" y="0"/>
                </a:moveTo>
                <a:lnTo>
                  <a:pt x="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1299" y="1613503"/>
            <a:ext cx="6795134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2560" algn="just">
              <a:lnSpc>
                <a:spcPct val="100000"/>
              </a:lnSpc>
              <a:spcBef>
                <a:spcPts val="100"/>
              </a:spcBef>
            </a:pPr>
            <a:r>
              <a:rPr lang="ru-RU" spc="-5" dirty="0" err="1">
                <a:solidFill>
                  <a:srgbClr val="FFFFFF"/>
                </a:solidFill>
                <a:latin typeface="Verdana"/>
                <a:cs typeface="Verdana"/>
              </a:rPr>
              <a:t>Итересный</a:t>
            </a:r>
            <a:r>
              <a:rPr lang="ru-RU" spc="-5" dirty="0">
                <a:solidFill>
                  <a:srgbClr val="FFFFFF"/>
                </a:solidFill>
                <a:latin typeface="Verdana"/>
                <a:cs typeface="Verdana"/>
              </a:rPr>
              <a:t> факт - и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дентичные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типы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ru-RU" sz="1800" spc="-5" dirty="0">
                <a:solidFill>
                  <a:srgbClr val="FFFFFF"/>
                </a:solidFill>
                <a:latin typeface="Verdana"/>
                <a:cs typeface="Verdana"/>
              </a:rPr>
              <a:t>мегалитов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Verdana"/>
                <a:cs typeface="Verdana"/>
              </a:rPr>
              <a:t>встречаются</a:t>
            </a:r>
            <a:r>
              <a:rPr lang="ru-RU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lang="ru-RU"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разных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народах несмотря на различие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культур и 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ре</a:t>
            </a:r>
            <a:r>
              <a:rPr sz="1800" dirty="0" err="1">
                <a:solidFill>
                  <a:srgbClr val="FFFFFF"/>
                </a:solidFill>
                <a:latin typeface="Verdana"/>
                <a:cs typeface="Verdana"/>
              </a:rPr>
              <a:t>лигий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800" dirty="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Эта</a:t>
            </a:r>
            <a:r>
              <a:rPr sz="18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тенденция</a:t>
            </a:r>
            <a:r>
              <a:rPr sz="18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прослеживается</a:t>
            </a:r>
            <a:r>
              <a:rPr sz="18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на</a:t>
            </a:r>
            <a:r>
              <a:rPr sz="18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неотдаленных</a:t>
            </a:r>
            <a:r>
              <a:rPr sz="1800" spc="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друг 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от друга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проможутках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времени у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соседствующих стран,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а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также стран находящихся на разных частях света, что </a:t>
            </a:r>
            <a:r>
              <a:rPr sz="180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выявляет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новые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вопросы о взаимодейстии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народов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и 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культурной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интеграции.</a:t>
            </a:r>
            <a:endParaRPr sz="180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1955" y="3965308"/>
            <a:ext cx="3634033" cy="35819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693400" cy="7565267"/>
          </a:xfrm>
          <a:custGeom>
            <a:avLst/>
            <a:gdLst/>
            <a:ahLst/>
            <a:cxnLst/>
            <a:rect l="l" t="t" r="r" b="b"/>
            <a:pathLst>
              <a:path w="10679430" h="7547609">
                <a:moveTo>
                  <a:pt x="10679290" y="0"/>
                </a:moveTo>
                <a:lnTo>
                  <a:pt x="0" y="0"/>
                </a:lnTo>
                <a:lnTo>
                  <a:pt x="0" y="7547292"/>
                </a:lnTo>
                <a:lnTo>
                  <a:pt x="10679290" y="7547292"/>
                </a:lnTo>
                <a:lnTo>
                  <a:pt x="1067929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3999" y="2357996"/>
            <a:ext cx="5039994" cy="50040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93700" y="885825"/>
            <a:ext cx="6514465" cy="19518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545">
              <a:lnSpc>
                <a:spcPct val="100000"/>
              </a:lnSpc>
              <a:spcBef>
                <a:spcPts val="100"/>
              </a:spcBef>
              <a:tabLst>
                <a:tab pos="2135505" algn="l"/>
              </a:tabLst>
            </a:pP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Одинаковые 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типы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ru-RU" sz="1800" spc="-5" dirty="0">
                <a:solidFill>
                  <a:srgbClr val="FFFFFF"/>
                </a:solidFill>
                <a:latin typeface="Verdana"/>
                <a:cs typeface="Verdana"/>
              </a:rPr>
              <a:t>мегалитов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разных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странах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являются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интересными 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примерами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Verdana"/>
                <a:cs typeface="Verdana"/>
              </a:rPr>
              <a:t>культур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ной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интеграции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lang="ru-RU" sz="1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Однако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данный факт воздвигает 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много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вопросов о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том, было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ли у древних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народов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разное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отношение к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смерти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и жизни и 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заставляет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 err="1">
                <a:solidFill>
                  <a:srgbClr val="FFFFFF"/>
                </a:solidFill>
                <a:latin typeface="Verdana"/>
                <a:cs typeface="Verdana"/>
              </a:rPr>
              <a:t>искать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культурные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связи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отдаленных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уголках</a:t>
            </a:r>
            <a:r>
              <a:rPr sz="18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по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dirty="0">
                <a:solidFill>
                  <a:srgbClr val="FFFFFF"/>
                </a:solidFill>
                <a:latin typeface="Verdana"/>
                <a:cs typeface="Verdana"/>
              </a:rPr>
              <a:t>всей </a:t>
            </a:r>
            <a:r>
              <a:rPr sz="1800" spc="-6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" dirty="0" err="1">
                <a:solidFill>
                  <a:srgbClr val="FFFFFF"/>
                </a:solidFill>
                <a:latin typeface="Verdana"/>
                <a:cs typeface="Verdana"/>
              </a:rPr>
              <a:t>планете</a:t>
            </a:r>
            <a:r>
              <a:rPr sz="1800" spc="-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lang="ru-RU" spc="-5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1E757B32-B53F-4579-9D2B-706327A6ED12}"/>
              </a:ext>
            </a:extLst>
          </p:cNvPr>
          <p:cNvSpPr txBox="1"/>
          <p:nvPr/>
        </p:nvSpPr>
        <p:spPr>
          <a:xfrm>
            <a:off x="393699" y="3459211"/>
            <a:ext cx="651446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545">
              <a:lnSpc>
                <a:spcPct val="100000"/>
              </a:lnSpc>
              <a:spcBef>
                <a:spcPts val="100"/>
              </a:spcBef>
              <a:tabLst>
                <a:tab pos="2135505" algn="l"/>
              </a:tabLst>
            </a:pPr>
            <a:r>
              <a:rPr lang="ru-RU" sz="1800" spc="-5" dirty="0">
                <a:solidFill>
                  <a:srgbClr val="FFFFFF"/>
                </a:solidFill>
                <a:latin typeface="Verdana"/>
                <a:cs typeface="Verdana"/>
              </a:rPr>
              <a:t>Сейчас будут рассмотрено множество мегалитических сооружений со всего мира, где будет сильно заметка схожесть сооружений.</a:t>
            </a:r>
            <a:endParaRPr lang="ru-RU" spc="-5" dirty="0">
              <a:solidFill>
                <a:srgbClr val="FFFFFF"/>
              </a:solidFill>
              <a:latin typeface="Verdana"/>
              <a:cs typeface="Verdana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0692130" cy="7560309"/>
          </a:xfrm>
          <a:custGeom>
            <a:avLst/>
            <a:gdLst/>
            <a:ahLst/>
            <a:cxnLst/>
            <a:rect l="l" t="t" r="r" b="b"/>
            <a:pathLst>
              <a:path w="10692130" h="7560309">
                <a:moveTo>
                  <a:pt x="10692003" y="0"/>
                </a:moveTo>
                <a:lnTo>
                  <a:pt x="0" y="0"/>
                </a:lnTo>
                <a:lnTo>
                  <a:pt x="0" y="7559992"/>
                </a:lnTo>
                <a:lnTo>
                  <a:pt x="10692003" y="7559992"/>
                </a:lnTo>
                <a:lnTo>
                  <a:pt x="1069200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20541" y="245356"/>
            <a:ext cx="5607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италия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353" y="24535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9440" y="6678922"/>
            <a:ext cx="502221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5" dirty="0">
                <a:solidFill>
                  <a:srgbClr val="FFFFFF"/>
                </a:solidFill>
                <a:latin typeface="Cambria"/>
                <a:cs typeface="Cambria"/>
              </a:rPr>
              <a:t>×</a:t>
            </a:r>
            <a:r>
              <a:rPr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мегалитические</a:t>
            </a:r>
            <a:r>
              <a:rPr sz="15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сооружения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эпохи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Times New Roman"/>
                <a:cs typeface="Times New Roman"/>
              </a:rPr>
              <a:t>неолита</a:t>
            </a:r>
            <a:r>
              <a:rPr sz="1500" spc="10" dirty="0">
                <a:solidFill>
                  <a:srgbClr val="FFFFFF"/>
                </a:solidFill>
                <a:latin typeface="Times New Roman"/>
                <a:cs typeface="Times New Roman"/>
              </a:rPr>
              <a:t> и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Times New Roman"/>
                <a:cs typeface="Times New Roman"/>
              </a:rPr>
              <a:t>бронзового</a:t>
            </a:r>
            <a:r>
              <a:rPr sz="15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65" dirty="0">
                <a:solidFill>
                  <a:srgbClr val="FFFFFF"/>
                </a:solidFill>
                <a:latin typeface="Times New Roman"/>
                <a:cs typeface="Times New Roman"/>
              </a:rPr>
              <a:t>века</a:t>
            </a:r>
            <a:endParaRPr sz="15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989" y="2158520"/>
            <a:ext cx="3186010" cy="20414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48476" y="2284172"/>
            <a:ext cx="2808112" cy="17901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37010" y="5040541"/>
            <a:ext cx="3221972" cy="191827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4000-3000 д.н.э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999" y="1236002"/>
            <a:ext cx="4842004" cy="319200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28217" y="1236002"/>
            <a:ext cx="3239565" cy="21239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28002" y="4200005"/>
            <a:ext cx="3240011" cy="251999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820678" y="245286"/>
            <a:ext cx="5607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италия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1490" y="24528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4000-3000 д.н.э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989" y="3360000"/>
            <a:ext cx="3239998" cy="23596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6002" y="3360007"/>
            <a:ext cx="3239998" cy="236399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128002" y="3360007"/>
            <a:ext cx="3240011" cy="23639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1299" y="245356"/>
            <a:ext cx="756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FFFFFF"/>
                </a:solidFill>
                <a:latin typeface="Times New Roman"/>
                <a:cs typeface="Times New Roman"/>
              </a:rPr>
              <a:t>мегалиты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20678" y="245356"/>
            <a:ext cx="5607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30" dirty="0">
                <a:solidFill>
                  <a:srgbClr val="FFFFFF"/>
                </a:solidFill>
                <a:latin typeface="Times New Roman"/>
                <a:cs typeface="Times New Roman"/>
              </a:rPr>
              <a:t>италия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100" y="6282653"/>
            <a:ext cx="196850" cy="96646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375"/>
              </a:lnSpc>
            </a:pPr>
            <a:r>
              <a:rPr sz="1200" dirty="0">
                <a:solidFill>
                  <a:srgbClr val="FFFFFF"/>
                </a:solidFill>
                <a:latin typeface="Times New Roman"/>
                <a:cs typeface="Times New Roman"/>
              </a:rPr>
              <a:t>4000-3000 д.н.э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109" y="2214791"/>
            <a:ext cx="21463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solidFill>
                  <a:srgbClr val="FFFFFF"/>
                </a:solidFill>
                <a:latin typeface="Cambria"/>
                <a:cs typeface="Cambria"/>
              </a:rPr>
              <a:t>×</a:t>
            </a:r>
            <a:r>
              <a:rPr sz="1500" spc="-25" dirty="0">
                <a:solidFill>
                  <a:srgbClr val="FFFFFF"/>
                </a:solidFill>
                <a:latin typeface="Times New Roman"/>
                <a:cs typeface="Times New Roman"/>
              </a:rPr>
              <a:t>различаются</a:t>
            </a:r>
            <a:r>
              <a:rPr sz="15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Times New Roman"/>
                <a:cs typeface="Times New Roman"/>
              </a:rPr>
              <a:t>масштабами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</TotalTime>
  <Words>489</Words>
  <Application>Microsoft Macintosh PowerPoint</Application>
  <PresentationFormat>Произвольный</PresentationFormat>
  <Paragraphs>81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Calibri</vt:lpstr>
      <vt:lpstr>Cambria</vt:lpstr>
      <vt:lpstr>Times New Roman</vt:lpstr>
      <vt:lpstr>Verdana</vt:lpstr>
      <vt:lpstr>Office Theme</vt:lpstr>
      <vt:lpstr>наука и техника в истории цивилизации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история</dc:title>
  <cp:lastModifiedBy>Microsoft Office User</cp:lastModifiedBy>
  <cp:revision>11</cp:revision>
  <dcterms:created xsi:type="dcterms:W3CDTF">2022-09-28T20:04:47Z</dcterms:created>
  <dcterms:modified xsi:type="dcterms:W3CDTF">2022-09-29T08:57:07Z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2020-12-11T00:00:00Z</vt:filetime>
  </property>
  <property fmtid="{D5CDD505-2E9C-101B-9397-08002B2CF9AE}" pid="3" name="Creator">
    <vt:lpwstr>Adobe InDesign 15.1 (Windows)</vt:lpwstr>
  </property>
  <property fmtid="{D5CDD505-2E9C-101B-9397-08002B2CF9AE}" pid="4" name="LastSaved">
    <vt:filetime>2022-09-28T00:00:00Z</vt:filetime>
  </property>
</Properties>
</file>